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8229600" cx="14630400"/>
  <p:notesSz cx="8229600" cy="14630400"/>
  <p:embeddedFontLst>
    <p:embeddedFont>
      <p:font typeface="Platypi Medium"/>
      <p:regular r:id="rId19"/>
      <p:bold r:id="rId20"/>
      <p:italic r:id="rId21"/>
      <p:boldItalic r:id="rId22"/>
    </p:embeddedFont>
    <p:embeddedFont>
      <p:font typeface="Platypi Light"/>
      <p:regular r:id="rId23"/>
      <p:bold r:id="rId24"/>
      <p:italic r:id="rId25"/>
      <p:boldItalic r:id="rId26"/>
    </p:embeddedFont>
    <p:embeddedFont>
      <p:font typeface="Platypi"/>
      <p:regular r:id="rId27"/>
      <p:bold r:id="rId28"/>
      <p:italic r:id="rId29"/>
      <p:boldItalic r:id="rId30"/>
    </p:embeddedFont>
    <p:embeddedFont>
      <p:font typeface="Roboto Mon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typiMedium-bold.fntdata"/><Relationship Id="rId22" Type="http://schemas.openxmlformats.org/officeDocument/2006/relationships/font" Target="fonts/PlatypiMedium-boldItalic.fntdata"/><Relationship Id="rId21" Type="http://schemas.openxmlformats.org/officeDocument/2006/relationships/font" Target="fonts/PlatypiMedium-italic.fntdata"/><Relationship Id="rId24" Type="http://schemas.openxmlformats.org/officeDocument/2006/relationships/font" Target="fonts/PlatypiLight-bold.fntdata"/><Relationship Id="rId23" Type="http://schemas.openxmlformats.org/officeDocument/2006/relationships/font" Target="fonts/Platypi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latypiLight-boldItalic.fntdata"/><Relationship Id="rId25" Type="http://schemas.openxmlformats.org/officeDocument/2006/relationships/font" Target="fonts/PlatypiLight-italic.fntdata"/><Relationship Id="rId28" Type="http://schemas.openxmlformats.org/officeDocument/2006/relationships/font" Target="fonts/Platypi-bold.fntdata"/><Relationship Id="rId27" Type="http://schemas.openxmlformats.org/officeDocument/2006/relationships/font" Target="fonts/Platypi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latypi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ono-regular.fntdata"/><Relationship Id="rId30" Type="http://schemas.openxmlformats.org/officeDocument/2006/relationships/font" Target="fonts/Platypi-boldItalic.fntdata"/><Relationship Id="rId11" Type="http://schemas.openxmlformats.org/officeDocument/2006/relationships/slide" Target="slides/slide7.xml"/><Relationship Id="rId33" Type="http://schemas.openxmlformats.org/officeDocument/2006/relationships/font" Target="fonts/RobotoMono-italic.fntdata"/><Relationship Id="rId10" Type="http://schemas.openxmlformats.org/officeDocument/2006/relationships/slide" Target="slides/slide6.xml"/><Relationship Id="rId32" Type="http://schemas.openxmlformats.org/officeDocument/2006/relationships/font" Target="fonts/RobotoMon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RobotoMon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PlatypiMedium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7c16711c0_8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7c16711c0_8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57c16711c0_8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7c16711c0_6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57c16711c0_6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57c16711c0_6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7c16711c0_3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57c16711c0_3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1. Why Jenkins?</a:t>
            </a:r>
            <a:br>
              <a:rPr b="1"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“We used Jenkins to set up a CI/CD pipeline for our project to automate builds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2. Jenkins Pipeline Setup</a:t>
            </a:r>
            <a:br>
              <a:rPr b="1"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“We created a declarative Jenkins pipeline that installs dependencies and builds both the backend and frontend parts of our project.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3. Local Hosting with Docker</a:t>
            </a:r>
            <a:br>
              <a:rPr b="1"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“We ran Jenkins locally in a Docker container and  used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ngrok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to expose it to the internet temporarily. This gave us a public URL needed to set up webhooks from GitHub.”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5. GitHub Webhook Trigger</a:t>
            </a:r>
            <a:br>
              <a:rPr b="1"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“We configured a webhook in our GitHub repo to hit Jenkins on every push. This automated our builds — any time we pushed code, Jenkins automatically ran the pipeline.”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6. Impact</a:t>
            </a:r>
            <a:br>
              <a:rPr b="1"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“This setup allowed us to achieve true CI — our builds are automatic, reproducible, and consistent. It helped us ship code faster and with more confidence.”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57c16711c0_3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7c16711c0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g357c16711c0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g357c16711c0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7c16711c0_8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7c16711c0_8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357c16711c0_8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b18cb8a8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b18cb8a8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35b18cb8a8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7c16711c0_4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357c16711c0_4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357c16711c0_4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7c16711c0_4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357c16711c0_4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357c16711c0_4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6280190" y="1120854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Enigma HR Solutions: A Modern Full-Stack HR Application</a:t>
            </a:r>
            <a:endParaRPr b="0" i="0" sz="4450" u="none" cap="none" strike="noStrike"/>
          </a:p>
        </p:txBody>
      </p:sp>
      <p:sp>
        <p:nvSpPr>
          <p:cNvPr id="50" name="Google Shape;50;p11"/>
          <p:cNvSpPr/>
          <p:nvPr/>
        </p:nvSpPr>
        <p:spPr>
          <a:xfrm>
            <a:off x="7073990" y="6322978"/>
            <a:ext cx="75564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51" name="Google Shape;51;p11"/>
          <p:cNvSpPr/>
          <p:nvPr/>
        </p:nvSpPr>
        <p:spPr>
          <a:xfrm>
            <a:off x="6280190" y="5657017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/>
        </p:nvSpPr>
        <p:spPr>
          <a:xfrm>
            <a:off x="562275" y="187425"/>
            <a:ext cx="10614900" cy="6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Role-Based Access Control (RBAC)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Onboarding</a:t>
            </a:r>
            <a:endParaRPr b="1"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Only HR users can initiate onboarding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Announcements</a:t>
            </a:r>
            <a:endParaRPr b="1"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HR-only permissions to create, edit, or delete posts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Performance Optimizations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Server-Side Pagination</a:t>
            </a:r>
            <a:endParaRPr b="1"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Loads only current page of employee data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Reduces UI rendering time and bandwidth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Lazy-Loading Search</a:t>
            </a:r>
            <a:endParaRPr b="1"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Fetches matching results on demand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Minimizes initial payload and improves responsiveness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Employee Directory Permissions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HR Users</a:t>
            </a:r>
            <a:endParaRPr b="1"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Full CRUD access (Create, Read, Update, Delete)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All Other Users</a:t>
            </a:r>
            <a:endParaRPr b="1"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-US" sz="2100">
                <a:solidFill>
                  <a:schemeClr val="dk1"/>
                </a:solidFill>
              </a:rPr>
              <a:t>Read-only: View list and open profiles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Real-Time Notification System for Enhanced Communication</a:t>
            </a:r>
            <a:endParaRPr b="0" i="0" sz="4450" u="none" cap="none" strike="noStrike"/>
          </a:p>
        </p:txBody>
      </p:sp>
      <p:sp>
        <p:nvSpPr>
          <p:cNvPr id="135" name="Google Shape;135;p21"/>
          <p:cNvSpPr/>
          <p:nvPr/>
        </p:nvSpPr>
        <p:spPr>
          <a:xfrm>
            <a:off x="793800" y="4280850"/>
            <a:ext cx="3898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lang="en-US" sz="1750">
                <a:solidFill>
                  <a:schemeClr val="dk1"/>
                </a:solidFill>
                <a:highlight>
                  <a:schemeClr val="lt1"/>
                </a:highlight>
                <a:latin typeface="Platypi Medium"/>
                <a:ea typeface="Platypi Medium"/>
                <a:cs typeface="Platypi Medium"/>
                <a:sym typeface="Platypi Medium"/>
              </a:rPr>
              <a:t>Centralized Notification Center</a:t>
            </a:r>
            <a:endParaRPr i="0" sz="2900" u="none" cap="none" strike="noStrike">
              <a:solidFill>
                <a:schemeClr val="dk1"/>
              </a:solidFill>
              <a:highlight>
                <a:schemeClr val="lt1"/>
              </a:highlight>
              <a:latin typeface="Platypi Medium"/>
              <a:ea typeface="Platypi Medium"/>
              <a:cs typeface="Platypi Medium"/>
              <a:sym typeface="Platypi Medium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793800" y="4751198"/>
            <a:ext cx="3785100" cy="22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97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Platypi Light"/>
              <a:buChar char="●"/>
            </a:pPr>
            <a:r>
              <a:rPr lang="en-US" sz="1750">
                <a:solidFill>
                  <a:schemeClr val="dk1"/>
                </a:solidFill>
                <a:highlight>
                  <a:schemeClr val="lt1"/>
                </a:highlight>
                <a:latin typeface="Platypi Light"/>
                <a:ea typeface="Platypi Light"/>
                <a:cs typeface="Platypi Light"/>
                <a:sym typeface="Platypi Light"/>
              </a:rPr>
              <a:t>All alerts and reminders are shown in one unified page.</a:t>
            </a:r>
            <a:endParaRPr sz="1750">
              <a:solidFill>
                <a:schemeClr val="dk1"/>
              </a:solidFill>
              <a:highlight>
                <a:schemeClr val="lt1"/>
              </a:highlight>
              <a:latin typeface="Platypi Light"/>
              <a:ea typeface="Platypi Light"/>
              <a:cs typeface="Platypi Light"/>
              <a:sym typeface="Platypi Light"/>
            </a:endParaRPr>
          </a:p>
          <a:p>
            <a:pPr indent="-3397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Platypi Light"/>
              <a:buChar char="●"/>
            </a:pPr>
            <a:r>
              <a:rPr lang="en-US" sz="1750">
                <a:solidFill>
                  <a:schemeClr val="dk1"/>
                </a:solidFill>
                <a:highlight>
                  <a:schemeClr val="lt1"/>
                </a:highlight>
                <a:latin typeface="Platypi Light"/>
                <a:ea typeface="Platypi Light"/>
                <a:cs typeface="Platypi Light"/>
                <a:sym typeface="Platypi Light"/>
              </a:rPr>
              <a:t>Easy access from anywhere in the application.</a:t>
            </a:r>
            <a:endParaRPr sz="1750">
              <a:solidFill>
                <a:schemeClr val="dk1"/>
              </a:solidFill>
              <a:highlight>
                <a:schemeClr val="lt1"/>
              </a:highlight>
              <a:latin typeface="Platypi Light"/>
              <a:ea typeface="Platypi Light"/>
              <a:cs typeface="Platypi Light"/>
              <a:sym typeface="Platypi Light"/>
            </a:endParaRPr>
          </a:p>
          <a:p>
            <a:pPr indent="-33972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Platypi Light"/>
              <a:buChar char="●"/>
            </a:pPr>
            <a:r>
              <a:rPr lang="en-US" sz="1750">
                <a:solidFill>
                  <a:schemeClr val="dk1"/>
                </a:solidFill>
                <a:highlight>
                  <a:schemeClr val="lt1"/>
                </a:highlight>
                <a:latin typeface="Platypi Light"/>
                <a:ea typeface="Platypi Light"/>
                <a:cs typeface="Platypi Light"/>
                <a:sym typeface="Platypi Light"/>
              </a:rPr>
              <a:t>No need to check multiple sources for updates.</a:t>
            </a:r>
            <a:endParaRPr sz="1750">
              <a:solidFill>
                <a:schemeClr val="dk1"/>
              </a:solidFill>
              <a:highlight>
                <a:schemeClr val="lt1"/>
              </a:highlight>
              <a:latin typeface="Platypi Light"/>
              <a:ea typeface="Platypi Light"/>
              <a:cs typeface="Platypi Light"/>
              <a:sym typeface="Platypi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highlight>
                <a:schemeClr val="lt1"/>
              </a:highlight>
              <a:latin typeface="Platypi Light"/>
              <a:ea typeface="Platypi Light"/>
              <a:cs typeface="Platypi Light"/>
              <a:sym typeface="Platypi Light"/>
            </a:endParaRPr>
          </a:p>
          <a:p>
            <a:pPr indent="0" lvl="0" marL="0" marR="0" rtl="0" algn="just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  <a:highlight>
                <a:schemeClr val="lt1"/>
              </a:highlight>
              <a:latin typeface="Platypi Light"/>
              <a:ea typeface="Platypi Light"/>
              <a:cs typeface="Platypi Light"/>
              <a:sym typeface="Platypi Light"/>
            </a:endParaRPr>
          </a:p>
        </p:txBody>
      </p:sp>
      <p:pic>
        <p:nvPicPr>
          <p:cNvPr descr="preencoded.png" id="137" name="Google Shape;13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276784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/>
          <p:nvPr/>
        </p:nvSpPr>
        <p:spPr>
          <a:xfrm>
            <a:off x="5571411" y="4563428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37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650"/>
              <a:buFont typeface="Platypi Medium"/>
              <a:buNone/>
            </a:pPr>
            <a:r>
              <a:rPr b="0" i="0" lang="en-US" sz="265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1</a:t>
            </a:r>
            <a:endParaRPr b="0" i="0" sz="2650" u="none" cap="none" strike="noStrike"/>
          </a:p>
        </p:txBody>
      </p:sp>
      <p:sp>
        <p:nvSpPr>
          <p:cNvPr id="139" name="Google Shape;139;p21"/>
          <p:cNvSpPr/>
          <p:nvPr/>
        </p:nvSpPr>
        <p:spPr>
          <a:xfrm>
            <a:off x="9937800" y="2903699"/>
            <a:ext cx="38988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lang="en-US" sz="1850">
                <a:solidFill>
                  <a:schemeClr val="dk1"/>
                </a:solidFill>
                <a:highlight>
                  <a:schemeClr val="lt1"/>
                </a:highlight>
                <a:latin typeface="Platypi Medium"/>
                <a:ea typeface="Platypi Medium"/>
                <a:cs typeface="Platypi Medium"/>
                <a:sym typeface="Platypi Medium"/>
              </a:rPr>
              <a:t>Real-Time Updates</a:t>
            </a:r>
            <a:endParaRPr i="0" sz="3000" u="none" cap="none" strike="noStrike">
              <a:solidFill>
                <a:schemeClr val="dk1"/>
              </a:solidFill>
              <a:highlight>
                <a:schemeClr val="lt1"/>
              </a:highlight>
              <a:latin typeface="Platypi Medium"/>
              <a:ea typeface="Platypi Medium"/>
              <a:cs typeface="Platypi Medium"/>
              <a:sym typeface="Platypi Medium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9937800" y="3372238"/>
            <a:ext cx="3898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latypi Light"/>
              <a:buChar char="●"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Platypi Light"/>
                <a:ea typeface="Platypi Light"/>
                <a:cs typeface="Platypi Light"/>
                <a:sym typeface="Platypi Light"/>
              </a:rPr>
              <a:t>Notifications appear instantly as events happen.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Platypi Light"/>
              <a:ea typeface="Platypi Light"/>
              <a:cs typeface="Platypi Light"/>
              <a:sym typeface="Platypi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latypi Light"/>
              <a:buChar char="●"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Platypi Light"/>
                <a:ea typeface="Platypi Light"/>
                <a:cs typeface="Platypi Light"/>
                <a:sym typeface="Platypi Light"/>
              </a:rPr>
              <a:t>Users are always informed of new tasks or changes.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Platypi Light"/>
              <a:ea typeface="Platypi Light"/>
              <a:cs typeface="Platypi Light"/>
              <a:sym typeface="Platypi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latypi Light"/>
              <a:buChar char="●"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Platypi Light"/>
                <a:ea typeface="Platypi Light"/>
                <a:cs typeface="Platypi Light"/>
                <a:sym typeface="Platypi Light"/>
              </a:rPr>
              <a:t>Reduces delays in responding to important actions.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Platypi Light"/>
              <a:ea typeface="Platypi Light"/>
              <a:cs typeface="Platypi Light"/>
              <a:sym typeface="Platypi Light"/>
            </a:endParaRPr>
          </a:p>
        </p:txBody>
      </p:sp>
      <p:pic>
        <p:nvPicPr>
          <p:cNvPr descr="preencoded.png" id="141" name="Google Shape;14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653" y="276784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/>
          <p:nvPr/>
        </p:nvSpPr>
        <p:spPr>
          <a:xfrm>
            <a:off x="8170307" y="3612356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37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650"/>
              <a:buFont typeface="Platypi Medium"/>
              <a:buNone/>
            </a:pPr>
            <a:r>
              <a:rPr b="0" i="0" lang="en-US" sz="265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2</a:t>
            </a:r>
            <a:endParaRPr b="0" i="0" sz="2650" u="none" cap="none" strike="noStrike"/>
          </a:p>
        </p:txBody>
      </p:sp>
      <p:sp>
        <p:nvSpPr>
          <p:cNvPr id="143" name="Google Shape;143;p21"/>
          <p:cNvSpPr/>
          <p:nvPr/>
        </p:nvSpPr>
        <p:spPr>
          <a:xfrm>
            <a:off x="9937790" y="5497880"/>
            <a:ext cx="3446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lang="en-US" sz="1850">
                <a:solidFill>
                  <a:schemeClr val="dk1"/>
                </a:solidFill>
                <a:highlight>
                  <a:schemeClr val="lt1"/>
                </a:highlight>
                <a:latin typeface="Platypi Medium"/>
                <a:ea typeface="Platypi Medium"/>
                <a:cs typeface="Platypi Medium"/>
                <a:sym typeface="Platypi Medium"/>
              </a:rPr>
              <a:t>Read/Unread Status</a:t>
            </a:r>
            <a:endParaRPr i="0" sz="3000" cap="none" strike="noStrike">
              <a:solidFill>
                <a:schemeClr val="dk1"/>
              </a:solidFill>
              <a:highlight>
                <a:schemeClr val="lt1"/>
              </a:highlight>
              <a:latin typeface="Platypi Medium"/>
              <a:ea typeface="Platypi Medium"/>
              <a:cs typeface="Platypi Medium"/>
              <a:sym typeface="Platypi Medium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9876950" y="5973102"/>
            <a:ext cx="38988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latypi Light"/>
              <a:buChar char="●"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Platypi Light"/>
                <a:ea typeface="Platypi Light"/>
                <a:cs typeface="Platypi Light"/>
                <a:sym typeface="Platypi Light"/>
              </a:rPr>
              <a:t>Unread notifications are clearly highlighted.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Platypi Light"/>
              <a:ea typeface="Platypi Light"/>
              <a:cs typeface="Platypi Light"/>
              <a:sym typeface="Platypi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latypi Light"/>
              <a:buChar char="●"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Platypi Light"/>
                <a:ea typeface="Platypi Light"/>
                <a:cs typeface="Platypi Light"/>
                <a:sym typeface="Platypi Light"/>
              </a:rPr>
              <a:t>Users can easily track what’s new or pending.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Platypi Light"/>
              <a:ea typeface="Platypi Light"/>
              <a:cs typeface="Platypi Light"/>
              <a:sym typeface="Platypi Ligh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latypi Light"/>
              <a:buChar char="●"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  <a:latin typeface="Platypi Light"/>
                <a:ea typeface="Platypi Light"/>
                <a:cs typeface="Platypi Light"/>
                <a:sym typeface="Platypi Light"/>
              </a:rPr>
              <a:t>Helps manage and organize important information.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Platypi Light"/>
              <a:ea typeface="Platypi Light"/>
              <a:cs typeface="Platypi Light"/>
              <a:sym typeface="Platypi Light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t/>
            </a:r>
            <a:endParaRPr sz="2350">
              <a:solidFill>
                <a:schemeClr val="dk1"/>
              </a:solidFill>
              <a:highlight>
                <a:schemeClr val="lt1"/>
              </a:highlight>
              <a:latin typeface="Platypi Light"/>
              <a:ea typeface="Platypi Light"/>
              <a:cs typeface="Platypi Light"/>
              <a:sym typeface="Platypi Light"/>
            </a:endParaRPr>
          </a:p>
        </p:txBody>
      </p:sp>
      <p:pic>
        <p:nvPicPr>
          <p:cNvPr descr="preencoded.png" id="145" name="Google Shape;14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276784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/>
          <p:nvPr/>
        </p:nvSpPr>
        <p:spPr>
          <a:xfrm>
            <a:off x="7694533" y="6338530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37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650"/>
              <a:buFont typeface="Platypi Medium"/>
              <a:buNone/>
            </a:pPr>
            <a:r>
              <a:rPr b="0" i="0" lang="en-US" sz="265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3</a:t>
            </a:r>
            <a:endParaRPr b="0" i="0" sz="265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/>
          <p:nvPr/>
        </p:nvSpPr>
        <p:spPr>
          <a:xfrm>
            <a:off x="793800" y="892803"/>
            <a:ext cx="129255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b="1" lang="en-US" sz="4450">
                <a:solidFill>
                  <a:schemeClr val="dk1"/>
                </a:solidFill>
                <a:highlight>
                  <a:schemeClr val="lt1"/>
                </a:highlight>
                <a:latin typeface="Platypi"/>
                <a:ea typeface="Platypi"/>
                <a:cs typeface="Platypi"/>
                <a:sym typeface="Platypi"/>
              </a:rPr>
              <a:t>My Profile Page – Secure, Role-Based Access to Employee Information</a:t>
            </a:r>
            <a:endParaRPr b="1" sz="4450">
              <a:solidFill>
                <a:schemeClr val="dk1"/>
              </a:solidFill>
              <a:highlight>
                <a:schemeClr val="lt1"/>
              </a:highlight>
              <a:latin typeface="Platypi"/>
              <a:ea typeface="Platypi"/>
              <a:cs typeface="Platypi"/>
              <a:sym typeface="Platypi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952500" y="2570800"/>
            <a:ext cx="11734200" cy="48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Platypi Light"/>
              <a:buChar char="●"/>
            </a:pPr>
            <a:r>
              <a:rPr lang="en-US" sz="1950">
                <a:solidFill>
                  <a:schemeClr val="dk1"/>
                </a:solidFill>
                <a:highlight>
                  <a:schemeClr val="lt1"/>
                </a:highlight>
                <a:latin typeface="Platypi Light"/>
                <a:ea typeface="Platypi Light"/>
                <a:cs typeface="Platypi Light"/>
                <a:sym typeface="Platypi Light"/>
              </a:rPr>
              <a:t>The "My Profile" page offers a clear and comprehensive view of each user's personal and professional details.</a:t>
            </a:r>
            <a:endParaRPr sz="1950">
              <a:solidFill>
                <a:schemeClr val="dk1"/>
              </a:solidFill>
              <a:highlight>
                <a:schemeClr val="lt1"/>
              </a:highlight>
              <a:latin typeface="Platypi Light"/>
              <a:ea typeface="Platypi Light"/>
              <a:cs typeface="Platypi Light"/>
              <a:sym typeface="Platypi Light"/>
            </a:endParaRPr>
          </a:p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Platypi Light"/>
              <a:buChar char="●"/>
            </a:pPr>
            <a:r>
              <a:rPr lang="en-US" sz="1950">
                <a:solidFill>
                  <a:schemeClr val="dk1"/>
                </a:solidFill>
                <a:highlight>
                  <a:schemeClr val="lt1"/>
                </a:highlight>
                <a:latin typeface="Platypi Light"/>
                <a:ea typeface="Platypi Light"/>
                <a:cs typeface="Platypi Light"/>
                <a:sym typeface="Platypi Light"/>
              </a:rPr>
              <a:t>Information such as name, department, job title, and contact details is neatly displayed for easy reference.</a:t>
            </a:r>
            <a:endParaRPr sz="1950">
              <a:solidFill>
                <a:schemeClr val="dk1"/>
              </a:solidFill>
              <a:highlight>
                <a:schemeClr val="lt1"/>
              </a:highlight>
              <a:latin typeface="Platypi Light"/>
              <a:ea typeface="Platypi Light"/>
              <a:cs typeface="Platypi Light"/>
              <a:sym typeface="Platypi Light"/>
            </a:endParaRPr>
          </a:p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Platypi Light"/>
              <a:buChar char="●"/>
            </a:pPr>
            <a:r>
              <a:rPr lang="en-US" sz="1950">
                <a:solidFill>
                  <a:schemeClr val="dk1"/>
                </a:solidFill>
                <a:highlight>
                  <a:schemeClr val="lt1"/>
                </a:highlight>
                <a:latin typeface="Platypi Light"/>
                <a:ea typeface="Platypi Light"/>
                <a:cs typeface="Platypi Light"/>
                <a:sym typeface="Platypi Light"/>
              </a:rPr>
              <a:t>All employees can view their own profile data to verify and stay updated on their records.</a:t>
            </a:r>
            <a:endParaRPr sz="1950">
              <a:solidFill>
                <a:schemeClr val="dk1"/>
              </a:solidFill>
              <a:highlight>
                <a:schemeClr val="lt1"/>
              </a:highlight>
              <a:latin typeface="Platypi Light"/>
              <a:ea typeface="Platypi Light"/>
              <a:cs typeface="Platypi Light"/>
              <a:sym typeface="Platypi Light"/>
            </a:endParaRPr>
          </a:p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Platypi Light"/>
              <a:buChar char="●"/>
            </a:pPr>
            <a:r>
              <a:rPr lang="en-US" sz="1950">
                <a:solidFill>
                  <a:schemeClr val="dk1"/>
                </a:solidFill>
                <a:highlight>
                  <a:schemeClr val="lt1"/>
                </a:highlight>
                <a:latin typeface="Platypi Light"/>
                <a:ea typeface="Platypi Light"/>
                <a:cs typeface="Platypi Light"/>
                <a:sym typeface="Platypi Light"/>
              </a:rPr>
              <a:t>Only HR users have permission to edit profile information, ensuring sensitive data is protected.</a:t>
            </a:r>
            <a:endParaRPr sz="1950">
              <a:solidFill>
                <a:schemeClr val="dk1"/>
              </a:solidFill>
              <a:highlight>
                <a:schemeClr val="lt1"/>
              </a:highlight>
              <a:latin typeface="Platypi Light"/>
              <a:ea typeface="Platypi Light"/>
              <a:cs typeface="Platypi Light"/>
              <a:sym typeface="Platypi Light"/>
            </a:endParaRPr>
          </a:p>
          <a:p>
            <a:pPr indent="-3524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Platypi Light"/>
              <a:buChar char="●"/>
            </a:pPr>
            <a:r>
              <a:rPr lang="en-US" sz="1950">
                <a:solidFill>
                  <a:schemeClr val="dk1"/>
                </a:solidFill>
                <a:highlight>
                  <a:schemeClr val="lt1"/>
                </a:highlight>
                <a:latin typeface="Platypi Light"/>
                <a:ea typeface="Platypi Light"/>
                <a:cs typeface="Platypi Light"/>
                <a:sym typeface="Platypi Light"/>
              </a:rPr>
              <a:t>This role-based restriction maintains the integrity and security of employee records across the organization.</a:t>
            </a:r>
            <a:endParaRPr sz="1950">
              <a:solidFill>
                <a:schemeClr val="dk1"/>
              </a:solidFill>
              <a:highlight>
                <a:schemeClr val="lt1"/>
              </a:highlight>
              <a:latin typeface="Platypi Light"/>
              <a:ea typeface="Platypi Light"/>
              <a:cs typeface="Platypi Light"/>
              <a:sym typeface="Platypi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dk1"/>
              </a:solidFill>
              <a:highlight>
                <a:schemeClr val="lt1"/>
              </a:highlight>
              <a:latin typeface="Platypi Light"/>
              <a:ea typeface="Platypi Light"/>
              <a:cs typeface="Platypi Light"/>
              <a:sym typeface="Platypi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9" name="Google Shape;15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/>
          <p:nvPr/>
        </p:nvSpPr>
        <p:spPr>
          <a:xfrm>
            <a:off x="793790" y="4006453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Advanced Team Management and Visualization</a:t>
            </a:r>
            <a:endParaRPr b="0" i="0" sz="4450" u="none" cap="none" strike="noStrike"/>
          </a:p>
        </p:txBody>
      </p:sp>
      <p:sp>
        <p:nvSpPr>
          <p:cNvPr id="161" name="Google Shape;161;p23"/>
          <p:cNvSpPr/>
          <p:nvPr/>
        </p:nvSpPr>
        <p:spPr>
          <a:xfrm>
            <a:off x="793790" y="576417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/>
          <p:nvPr/>
        </p:nvSpPr>
        <p:spPr>
          <a:xfrm>
            <a:off x="1530906" y="5842040"/>
            <a:ext cx="389036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Team Member Visualization</a:t>
            </a:r>
            <a:endParaRPr b="0" i="0" sz="2200" u="none" cap="none" strike="noStrike"/>
          </a:p>
        </p:txBody>
      </p:sp>
      <p:sp>
        <p:nvSpPr>
          <p:cNvPr id="163" name="Google Shape;163;p23"/>
          <p:cNvSpPr/>
          <p:nvPr/>
        </p:nvSpPr>
        <p:spPr>
          <a:xfrm>
            <a:off x="1530906" y="6332458"/>
            <a:ext cx="564261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504C49"/>
                </a:solidFill>
              </a:rPr>
              <a:t>Visualize department-wise team structures with live employee data, including roles, designations, and reporting lines. Enables intuitive navigation through org charts and current team compositions.</a:t>
            </a:r>
            <a:endParaRPr b="0" i="0" sz="1750" u="none" cap="none" strike="noStrike"/>
          </a:p>
        </p:txBody>
      </p:sp>
      <p:sp>
        <p:nvSpPr>
          <p:cNvPr id="164" name="Google Shape;164;p23"/>
          <p:cNvSpPr/>
          <p:nvPr/>
        </p:nvSpPr>
        <p:spPr>
          <a:xfrm>
            <a:off x="7457003" y="576417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/>
          <p:nvPr/>
        </p:nvSpPr>
        <p:spPr>
          <a:xfrm>
            <a:off x="8194119" y="5842040"/>
            <a:ext cx="366593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Search and Access Control</a:t>
            </a:r>
            <a:endParaRPr b="0" i="0" sz="2200" u="none" cap="none" strike="noStrike"/>
          </a:p>
        </p:txBody>
      </p:sp>
      <p:sp>
        <p:nvSpPr>
          <p:cNvPr id="166" name="Google Shape;166;p23"/>
          <p:cNvSpPr/>
          <p:nvPr/>
        </p:nvSpPr>
        <p:spPr>
          <a:xfrm>
            <a:off x="8194119" y="6332458"/>
            <a:ext cx="564261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504C49"/>
                </a:solidFill>
              </a:rPr>
              <a:t>Secure and scoped team access: search and team data visibility is dynamically scoped based on authenticated user identity (emp ID from Auth0).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/>
          <p:nvPr/>
        </p:nvSpPr>
        <p:spPr>
          <a:xfrm>
            <a:off x="793790" y="742474"/>
            <a:ext cx="13042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lang="en-US" sz="4450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CI/CD Integration Summary</a:t>
            </a:r>
            <a:endParaRPr b="0" i="0" sz="4450" u="none" cap="none" strike="noStrike"/>
          </a:p>
        </p:txBody>
      </p:sp>
      <p:sp>
        <p:nvSpPr>
          <p:cNvPr id="173" name="Google Shape;173;p24"/>
          <p:cNvSpPr txBox="1"/>
          <p:nvPr/>
        </p:nvSpPr>
        <p:spPr>
          <a:xfrm>
            <a:off x="471575" y="2099225"/>
            <a:ext cx="13203900" cy="52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Integrated Jenkins CI/CD with the GitHub repository</a:t>
            </a:r>
            <a:br>
              <a:rPr lang="en-US" sz="2300">
                <a:solidFill>
                  <a:schemeClr val="dk1"/>
                </a:solidFill>
              </a:rPr>
            </a:b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Created a pipeline to install dependencies and build both backend and Angular frontend</a:t>
            </a:r>
            <a:br>
              <a:rPr lang="en-US" sz="2300">
                <a:solidFill>
                  <a:schemeClr val="dk1"/>
                </a:solidFill>
              </a:rPr>
            </a:b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Hosted Jenkins locally using Docker</a:t>
            </a:r>
            <a:br>
              <a:rPr lang="en-US" sz="2300">
                <a:solidFill>
                  <a:schemeClr val="dk1"/>
                </a:solidFill>
              </a:rPr>
            </a:b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Exposed Jenkins to the internet using </a:t>
            </a:r>
            <a:r>
              <a:rPr b="1" lang="en-US" sz="2300">
                <a:solidFill>
                  <a:schemeClr val="dk1"/>
                </a:solidFill>
              </a:rPr>
              <a:t>ngrok</a:t>
            </a:r>
            <a:br>
              <a:rPr b="1" lang="en-US" sz="2300">
                <a:solidFill>
                  <a:schemeClr val="dk1"/>
                </a:solidFill>
              </a:rPr>
            </a:br>
            <a:endParaRPr b="1"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Configured a </a:t>
            </a:r>
            <a:r>
              <a:rPr b="1" lang="en-US" sz="2300">
                <a:solidFill>
                  <a:schemeClr val="dk1"/>
                </a:solidFill>
              </a:rPr>
              <a:t>GitHub webhook</a:t>
            </a:r>
            <a:r>
              <a:rPr lang="en-US" sz="2300">
                <a:solidFill>
                  <a:schemeClr val="dk1"/>
                </a:solidFill>
              </a:rPr>
              <a:t> to trigger the pipeline on every code push</a:t>
            </a:r>
            <a:br>
              <a:rPr lang="en-US" sz="2300">
                <a:solidFill>
                  <a:schemeClr val="dk1"/>
                </a:solidFill>
              </a:rPr>
            </a:b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Achieved automated builds and continuous integration for the project</a:t>
            </a:r>
            <a:br>
              <a:rPr lang="en-US" sz="2300">
                <a:solidFill>
                  <a:schemeClr val="dk1"/>
                </a:solidFill>
              </a:rPr>
            </a:b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238" y="122475"/>
            <a:ext cx="3514725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/>
          <p:nvPr/>
        </p:nvSpPr>
        <p:spPr>
          <a:xfrm>
            <a:off x="793790" y="892810"/>
            <a:ext cx="13042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lang="en-US" sz="4450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TECH STACK</a:t>
            </a:r>
            <a:endParaRPr b="0" i="0" sz="4450" u="none" cap="none" strike="noStrike"/>
          </a:p>
        </p:txBody>
      </p:sp>
      <p:sp>
        <p:nvSpPr>
          <p:cNvPr id="58" name="Google Shape;58;p12"/>
          <p:cNvSpPr txBox="1"/>
          <p:nvPr/>
        </p:nvSpPr>
        <p:spPr>
          <a:xfrm>
            <a:off x="952500" y="2202650"/>
            <a:ext cx="9692100" cy="45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latypi"/>
              <a:buChar char="●"/>
            </a:pPr>
            <a:r>
              <a:rPr lang="en-US" sz="2400">
                <a:latin typeface="Platypi"/>
                <a:ea typeface="Platypi"/>
                <a:cs typeface="Platypi"/>
                <a:sym typeface="Platypi"/>
              </a:rPr>
              <a:t>Backend</a:t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typi"/>
              <a:buChar char="○"/>
            </a:pPr>
            <a:r>
              <a:rPr lang="en-US" sz="2400">
                <a:solidFill>
                  <a:schemeClr val="dk1"/>
                </a:solidFill>
                <a:latin typeface="Platypi"/>
                <a:ea typeface="Platypi"/>
                <a:cs typeface="Platypi"/>
                <a:sym typeface="Platypi"/>
              </a:rPr>
              <a:t>Node js</a:t>
            </a:r>
            <a:endParaRPr sz="2400">
              <a:solidFill>
                <a:schemeClr val="dk1"/>
              </a:solidFill>
              <a:latin typeface="Platypi"/>
              <a:ea typeface="Platypi"/>
              <a:cs typeface="Platypi"/>
              <a:sym typeface="Platyp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typi"/>
              <a:buChar char="○"/>
            </a:pPr>
            <a:r>
              <a:rPr lang="en-US" sz="2400">
                <a:solidFill>
                  <a:schemeClr val="dk1"/>
                </a:solidFill>
                <a:latin typeface="Platypi"/>
                <a:ea typeface="Platypi"/>
                <a:cs typeface="Platypi"/>
                <a:sym typeface="Platypi"/>
              </a:rPr>
              <a:t>Express js</a:t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latypi"/>
              <a:buChar char="●"/>
            </a:pPr>
            <a:r>
              <a:rPr lang="en-US" sz="2400">
                <a:latin typeface="Platypi"/>
                <a:ea typeface="Platypi"/>
                <a:cs typeface="Platypi"/>
                <a:sym typeface="Platypi"/>
              </a:rPr>
              <a:t>Database</a:t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Platypi"/>
              <a:buChar char="○"/>
            </a:pPr>
            <a:r>
              <a:rPr lang="en-US" sz="2400">
                <a:solidFill>
                  <a:schemeClr val="dk1"/>
                </a:solidFill>
                <a:latin typeface="Platypi"/>
                <a:ea typeface="Platypi"/>
                <a:cs typeface="Platypi"/>
                <a:sym typeface="Platypi"/>
              </a:rPr>
              <a:t>MySQL (initialized when server is started)</a:t>
            </a:r>
            <a:endParaRPr sz="2400">
              <a:solidFill>
                <a:schemeClr val="dk1"/>
              </a:solidFill>
              <a:latin typeface="Platypi"/>
              <a:ea typeface="Platypi"/>
              <a:cs typeface="Platypi"/>
              <a:sym typeface="Platyp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latypi"/>
              <a:buChar char="●"/>
            </a:pPr>
            <a:r>
              <a:rPr lang="en-US" sz="2400">
                <a:latin typeface="Platypi"/>
                <a:ea typeface="Platypi"/>
                <a:cs typeface="Platypi"/>
                <a:sym typeface="Platypi"/>
              </a:rPr>
              <a:t>Frontend</a:t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Platypi"/>
              <a:buChar char="○"/>
            </a:pPr>
            <a:r>
              <a:rPr lang="en-US" sz="2400">
                <a:latin typeface="Platypi"/>
                <a:ea typeface="Platypi"/>
                <a:cs typeface="Platypi"/>
                <a:sym typeface="Platypi"/>
              </a:rPr>
              <a:t>Angular</a:t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latypi"/>
              <a:buChar char="●"/>
            </a:pPr>
            <a:r>
              <a:rPr lang="en-US" sz="2400">
                <a:latin typeface="Platypi"/>
                <a:ea typeface="Platypi"/>
                <a:cs typeface="Platypi"/>
                <a:sym typeface="Platypi"/>
              </a:rPr>
              <a:t>Auth0 sso</a:t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Platypi"/>
              <a:buChar char="○"/>
            </a:pPr>
            <a:r>
              <a:rPr lang="en-US" sz="2400">
                <a:latin typeface="Platypi"/>
                <a:ea typeface="Platypi"/>
                <a:cs typeface="Platypi"/>
                <a:sym typeface="Platypi"/>
              </a:rPr>
              <a:t>OIDC auth, RBAC</a:t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Platypi"/>
              <a:buChar char="○"/>
            </a:pPr>
            <a:r>
              <a:rPr lang="en-US" sz="2400">
                <a:solidFill>
                  <a:schemeClr val="dk1"/>
                </a:solidFill>
                <a:latin typeface="Platypi"/>
                <a:ea typeface="Platypi"/>
                <a:cs typeface="Platypi"/>
                <a:sym typeface="Platypi"/>
              </a:rPr>
              <a:t> Integrated with Jenkins, Google </a:t>
            </a:r>
            <a:r>
              <a:rPr lang="en-US" sz="2400">
                <a:latin typeface="Platypi"/>
                <a:ea typeface="Platypi"/>
                <a:cs typeface="Platypi"/>
                <a:sym typeface="Platypi"/>
              </a:rPr>
              <a:t>and Github</a:t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latypi"/>
              <a:buChar char="●"/>
            </a:pPr>
            <a:r>
              <a:rPr lang="en-US" sz="2400">
                <a:latin typeface="Platypi"/>
                <a:ea typeface="Platypi"/>
                <a:cs typeface="Platypi"/>
                <a:sym typeface="Platypi"/>
              </a:rPr>
              <a:t>Jenkins CICD</a:t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latypi"/>
              <a:buChar char="●"/>
            </a:pPr>
            <a:r>
              <a:rPr lang="en-US" sz="2400">
                <a:latin typeface="Platypi"/>
                <a:ea typeface="Platypi"/>
                <a:cs typeface="Platypi"/>
                <a:sym typeface="Platypi"/>
              </a:rPr>
              <a:t>Ngrok for TLS encryption</a:t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typi"/>
              <a:ea typeface="Platypi"/>
              <a:cs typeface="Platypi"/>
              <a:sym typeface="Platyp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613" y="971200"/>
            <a:ext cx="9841175" cy="656077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0" y="0"/>
            <a:ext cx="85194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0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System Architecture:</a:t>
            </a:r>
            <a:endParaRPr sz="44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9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7" name="Google Shape;7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48090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694611" y="3026688"/>
            <a:ext cx="13241179" cy="1240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3900"/>
              <a:buFont typeface="Platypi Medium"/>
              <a:buNone/>
            </a:pPr>
            <a:r>
              <a:rPr i="0" lang="en-US" sz="3900" u="none" cap="none" strike="noStrike">
                <a:solidFill>
                  <a:srgbClr val="201B18"/>
                </a:solidFill>
                <a:latin typeface="Platypi"/>
                <a:ea typeface="Platypi"/>
                <a:cs typeface="Platypi"/>
                <a:sym typeface="Platypi"/>
              </a:rPr>
              <a:t>Secure Authentication &amp; Authorization with Auth0 Integration</a:t>
            </a:r>
            <a:endParaRPr i="0" sz="3900" u="none" cap="none" strike="noStrike">
              <a:latin typeface="Platypi"/>
              <a:ea typeface="Platypi"/>
              <a:cs typeface="Platypi"/>
              <a:sym typeface="Platypi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694611" y="4564499"/>
            <a:ext cx="6521410" cy="1461016"/>
          </a:xfrm>
          <a:prstGeom prst="roundRect">
            <a:avLst>
              <a:gd fmla="val 2038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typi"/>
              <a:ea typeface="Platypi"/>
              <a:cs typeface="Platypi"/>
              <a:sym typeface="Platypi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892978" y="4762850"/>
            <a:ext cx="37692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50"/>
              <a:buFont typeface="Platypi Medium"/>
              <a:buNone/>
            </a:pPr>
            <a:r>
              <a:rPr i="0" lang="en-US" sz="2200" u="sng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Auth0 Integration</a:t>
            </a:r>
            <a:endParaRPr i="0" sz="2200" u="sng" cap="none" strike="noStrike">
              <a:latin typeface="Platypi Medium"/>
              <a:ea typeface="Platypi Medium"/>
              <a:cs typeface="Platypi Medium"/>
              <a:sym typeface="Platypi Medium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892969" y="5192078"/>
            <a:ext cx="6124694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550"/>
              <a:buFont typeface="Arial"/>
              <a:buNone/>
            </a:pPr>
            <a:r>
              <a:rPr i="0" lang="en-US" sz="2000" u="none" cap="none" strike="noStrike">
                <a:solidFill>
                  <a:srgbClr val="504C49"/>
                </a:solidFill>
                <a:latin typeface="Platypi"/>
                <a:ea typeface="Platypi"/>
                <a:cs typeface="Platypi"/>
                <a:sym typeface="Platypi"/>
              </a:rPr>
              <a:t>Enterprise-grade authentication service </a:t>
            </a:r>
            <a:r>
              <a:rPr lang="en-US" sz="2000">
                <a:solidFill>
                  <a:srgbClr val="504C49"/>
                </a:solidFill>
                <a:latin typeface="Platypi"/>
                <a:ea typeface="Platypi"/>
                <a:cs typeface="Platypi"/>
                <a:sym typeface="Platypi"/>
              </a:rPr>
              <a:t>- OIDC auth code flow</a:t>
            </a:r>
            <a:endParaRPr i="0" sz="2000" u="none" cap="none" strike="noStrike">
              <a:latin typeface="Platypi"/>
              <a:ea typeface="Platypi"/>
              <a:cs typeface="Platypi"/>
              <a:sym typeface="Platypi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7414375" y="4564500"/>
            <a:ext cx="6521400" cy="1969200"/>
          </a:xfrm>
          <a:prstGeom prst="roundRect">
            <a:avLst>
              <a:gd fmla="val 2038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typi"/>
              <a:ea typeface="Platypi"/>
              <a:cs typeface="Platypi"/>
              <a:sym typeface="Platypi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7612721" y="4762850"/>
            <a:ext cx="43185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50"/>
              <a:buFont typeface="Platypi Medium"/>
              <a:buNone/>
            </a:pPr>
            <a:r>
              <a:rPr i="0" lang="en-US" sz="2200" u="sng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Role-Based Access Control</a:t>
            </a:r>
            <a:endParaRPr i="0" sz="2200" u="sng" cap="none" strike="noStrike">
              <a:latin typeface="Platypi Medium"/>
              <a:ea typeface="Platypi Medium"/>
              <a:cs typeface="Platypi Medium"/>
              <a:sym typeface="Platypi Medium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7612725" y="5192076"/>
            <a:ext cx="62235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550"/>
              <a:buFont typeface="Arial"/>
              <a:buNone/>
            </a:pPr>
            <a:r>
              <a:rPr i="0" lang="en-US" sz="2000" u="none" cap="none" strike="noStrike">
                <a:solidFill>
                  <a:srgbClr val="504C49"/>
                </a:solidFill>
                <a:latin typeface="Platypi"/>
                <a:ea typeface="Platypi"/>
                <a:cs typeface="Platypi"/>
                <a:sym typeface="Platypi"/>
              </a:rPr>
              <a:t>Defined roles include HR, manager, and employee, with specific permissions</a:t>
            </a:r>
            <a:r>
              <a:rPr i="0" lang="en-US" sz="2000" u="none" cap="none" strike="noStrike">
                <a:solidFill>
                  <a:srgbClr val="504C49"/>
                </a:solidFill>
                <a:latin typeface="Platypi"/>
                <a:ea typeface="Platypi"/>
                <a:cs typeface="Platypi"/>
                <a:sym typeface="Platypi"/>
              </a:rPr>
              <a:t> to restrict sensitive</a:t>
            </a:r>
            <a:r>
              <a:rPr i="0" lang="en-US" sz="2000" u="none" cap="none" strike="noStrike">
                <a:solidFill>
                  <a:srgbClr val="504C49"/>
                </a:solidFill>
                <a:latin typeface="Platypi"/>
                <a:ea typeface="Platypi"/>
                <a:cs typeface="Platypi"/>
                <a:sym typeface="Platypi"/>
              </a:rPr>
              <a:t> op</a:t>
            </a:r>
            <a:r>
              <a:rPr i="0" lang="en-US" sz="2000" u="none" cap="none" strike="noStrike">
                <a:solidFill>
                  <a:srgbClr val="504C49"/>
                </a:solidFill>
                <a:latin typeface="Platypi"/>
                <a:ea typeface="Platypi"/>
                <a:cs typeface="Platypi"/>
                <a:sym typeface="Platypi"/>
              </a:rPr>
              <a:t>erations.</a:t>
            </a:r>
            <a:endParaRPr i="0" sz="2000" u="none" cap="none" strike="noStrike">
              <a:latin typeface="Platypi"/>
              <a:ea typeface="Platypi"/>
              <a:cs typeface="Platypi"/>
              <a:sym typeface="Platypi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694611" y="6223873"/>
            <a:ext cx="6521410" cy="1461016"/>
          </a:xfrm>
          <a:prstGeom prst="roundRect">
            <a:avLst>
              <a:gd fmla="val 2038" name="adj"/>
            </a:avLst>
          </a:prstGeom>
          <a:solidFill>
            <a:srgbClr val="F9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typi"/>
              <a:ea typeface="Platypi"/>
              <a:cs typeface="Platypi"/>
              <a:sym typeface="Platypi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892969" y="6422231"/>
            <a:ext cx="2907387" cy="310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950"/>
              <a:buFont typeface="Platypi Medium"/>
              <a:buNone/>
            </a:pPr>
            <a:r>
              <a:rPr i="0" lang="en-US" sz="1950" u="sng" cap="none" strike="noStrike">
                <a:solidFill>
                  <a:srgbClr val="504C49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JWT Token Verification</a:t>
            </a:r>
            <a:endParaRPr i="0" sz="1950" u="sng" cap="none" strike="noStrike">
              <a:latin typeface="Platypi Medium"/>
              <a:ea typeface="Platypi Medium"/>
              <a:cs typeface="Platypi Medium"/>
              <a:sym typeface="Platypi Medium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892969" y="6851452"/>
            <a:ext cx="6124694" cy="63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550"/>
              <a:buFont typeface="Arial"/>
              <a:buNone/>
            </a:pPr>
            <a:r>
              <a:rPr i="0" lang="en-US" sz="2000" u="none" cap="none" strike="noStrike">
                <a:solidFill>
                  <a:srgbClr val="504C49"/>
                </a:solidFill>
                <a:latin typeface="Platypi"/>
                <a:ea typeface="Platypi"/>
                <a:cs typeface="Platypi"/>
                <a:sym typeface="Platypi"/>
              </a:rPr>
              <a:t>Robust token validation mechanism protecting API endpoints from unauthorized access.</a:t>
            </a:r>
            <a:endParaRPr i="0" sz="2000" u="none" cap="none" strike="noStrike">
              <a:latin typeface="Platypi"/>
              <a:ea typeface="Platypi"/>
              <a:cs typeface="Platypi"/>
              <a:sym typeface="Platyp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793800" y="892803"/>
            <a:ext cx="129255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Auth0 SSO &amp; 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OIDC - auth code flow</a:t>
            </a:r>
            <a:endParaRPr sz="4450">
              <a:solidFill>
                <a:srgbClr val="201B18"/>
              </a:solidFill>
              <a:latin typeface="Platypi Medium"/>
              <a:ea typeface="Platypi Medium"/>
              <a:cs typeface="Platypi Medium"/>
              <a:sym typeface="Platypi Medium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969225" y="1768175"/>
            <a:ext cx="9692100" cy="6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Platypi"/>
                <a:ea typeface="Platypi"/>
                <a:cs typeface="Platypi"/>
                <a:sym typeface="Platypi"/>
              </a:rPr>
              <a:t>[1] User opens frontend (Angular app)</a:t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Platypi"/>
                <a:ea typeface="Platypi"/>
                <a:cs typeface="Platypi"/>
                <a:sym typeface="Platypi"/>
              </a:rPr>
              <a:t>       │</a:t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Platypi"/>
                <a:ea typeface="Platypi"/>
                <a:cs typeface="Platypi"/>
                <a:sym typeface="Platypi"/>
              </a:rPr>
              <a:t>       ▼</a:t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Platypi"/>
                <a:ea typeface="Platypi"/>
                <a:cs typeface="Platypi"/>
                <a:sym typeface="Platypi"/>
              </a:rPr>
              <a:t>[2] Frontend redirects to Auth0 login (via Auth0 SDK)</a:t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Platypi"/>
                <a:ea typeface="Platypi"/>
                <a:cs typeface="Platypi"/>
                <a:sym typeface="Platypi"/>
              </a:rPr>
              <a:t>       │</a:t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Platypi"/>
                <a:ea typeface="Platypi"/>
                <a:cs typeface="Platypi"/>
                <a:sym typeface="Platypi"/>
              </a:rPr>
              <a:t>       ▼</a:t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Platypi"/>
                <a:ea typeface="Platypi"/>
                <a:cs typeface="Platypi"/>
                <a:sym typeface="Platypi"/>
              </a:rPr>
              <a:t>[3] User logs in → Auth0 redirects back to frontend with authorization code</a:t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Platypi"/>
                <a:ea typeface="Platypi"/>
                <a:cs typeface="Platypi"/>
                <a:sym typeface="Platypi"/>
              </a:rPr>
              <a:t>       │</a:t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Platypi"/>
                <a:ea typeface="Platypi"/>
                <a:cs typeface="Platypi"/>
                <a:sym typeface="Platypi"/>
              </a:rPr>
              <a:t>       ▼</a:t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Platypi"/>
                <a:ea typeface="Platypi"/>
                <a:cs typeface="Platypi"/>
                <a:sym typeface="Platypi"/>
              </a:rPr>
              <a:t>[4] Frontend sends the code to the backend (Node.js)</a:t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Platypi"/>
                <a:ea typeface="Platypi"/>
                <a:cs typeface="Platypi"/>
                <a:sym typeface="Platypi"/>
              </a:rPr>
              <a:t>       │</a:t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Platypi"/>
                <a:ea typeface="Platypi"/>
                <a:cs typeface="Platypi"/>
                <a:sym typeface="Platypi"/>
              </a:rPr>
              <a:t>       ▼</a:t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Platypi"/>
                <a:ea typeface="Platypi"/>
                <a:cs typeface="Platypi"/>
                <a:sym typeface="Platypi"/>
              </a:rPr>
              <a:t>[5] Backend exchanges code with Auth0 for:</a:t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Platypi"/>
                <a:ea typeface="Platypi"/>
                <a:cs typeface="Platypi"/>
                <a:sym typeface="Platypi"/>
              </a:rPr>
              <a:t>       → Access Token</a:t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Platypi"/>
                <a:ea typeface="Platypi"/>
                <a:cs typeface="Platypi"/>
                <a:sym typeface="Platypi"/>
              </a:rPr>
              <a:t>     </a:t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typi"/>
              <a:ea typeface="Platypi"/>
              <a:cs typeface="Platypi"/>
              <a:sym typeface="Platyp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typi"/>
              <a:ea typeface="Platypi"/>
              <a:cs typeface="Platypi"/>
              <a:sym typeface="Platypi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2400" y="-1"/>
            <a:ext cx="2613550" cy="26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>
            <a:off x="793800" y="892803"/>
            <a:ext cx="129255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 Faced – Syncing Auth0 Users with Database</a:t>
            </a:r>
            <a:endParaRPr sz="4450">
              <a:solidFill>
                <a:srgbClr val="201B18"/>
              </a:solidFill>
              <a:latin typeface="Platypi Medium"/>
              <a:ea typeface="Platypi Medium"/>
              <a:cs typeface="Platypi Medium"/>
              <a:sym typeface="Platypi Medium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1036050" y="2272625"/>
            <a:ext cx="9692100" cy="4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Platypi"/>
              <a:buChar char="●"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 logged in via Auth0 but were missing in the MySQL `employees` table.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Automatically detect first-time logins and sync new users to the database.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with admin privileges (HR) can add addition information like Department, Salary, etc once user has logged in.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latypi"/>
              <a:ea typeface="Platypi"/>
              <a:cs typeface="Platypi"/>
              <a:sym typeface="Platyp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latypi"/>
              <a:ea typeface="Platypi"/>
              <a:cs typeface="Platypi"/>
              <a:sym typeface="Platyp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b="0" i="0" lang="en-US" sz="445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Comprehensive Employee Management with Role Restrictions</a:t>
            </a:r>
            <a:endParaRPr b="0" i="0" sz="4450" u="none" cap="none" strike="noStrike"/>
          </a:p>
        </p:txBody>
      </p:sp>
      <p:sp>
        <p:nvSpPr>
          <p:cNvPr id="109" name="Google Shape;109;p18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CRUD Operations</a:t>
            </a:r>
            <a:endParaRPr b="0" i="0" sz="2200" u="none" cap="none" strike="noStrike"/>
          </a:p>
        </p:txBody>
      </p:sp>
      <p:sp>
        <p:nvSpPr>
          <p:cNvPr id="110" name="Google Shape;110;p18"/>
          <p:cNvSpPr/>
          <p:nvPr/>
        </p:nvSpPr>
        <p:spPr>
          <a:xfrm>
            <a:off x="793800" y="4569752"/>
            <a:ext cx="39780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Complete creation, read, update, and deletion functionalities for employee records ensuring accurate data management.</a:t>
            </a:r>
            <a:endParaRPr b="0" i="0" sz="1750" u="none" cap="none" strike="noStrike"/>
          </a:p>
        </p:txBody>
      </p:sp>
      <p:sp>
        <p:nvSpPr>
          <p:cNvPr id="111" name="Google Shape;111;p18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Role-Based Editing</a:t>
            </a:r>
            <a:endParaRPr b="0" i="0" sz="2200" u="none" cap="none" strike="noStrike"/>
          </a:p>
        </p:txBody>
      </p:sp>
      <p:sp>
        <p:nvSpPr>
          <p:cNvPr id="112" name="Google Shape;112;p18"/>
          <p:cNvSpPr/>
          <p:nvPr/>
        </p:nvSpPr>
        <p:spPr>
          <a:xfrm>
            <a:off x="5332928" y="4569738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Only users with HR roles have full management access.</a:t>
            </a:r>
            <a:endParaRPr b="0" i="0" sz="1750" u="none" cap="none" strike="noStrike"/>
          </a:p>
        </p:txBody>
      </p:sp>
      <p:sp>
        <p:nvSpPr>
          <p:cNvPr id="113" name="Google Shape;113;p18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2200"/>
              <a:buFont typeface="Platypi Medium"/>
              <a:buNone/>
            </a:pPr>
            <a:r>
              <a:rPr b="0" i="0" lang="en-US" sz="220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Employee Search</a:t>
            </a:r>
            <a:endParaRPr b="0" i="0" sz="2200" u="none" cap="none" strike="noStrike"/>
          </a:p>
        </p:txBody>
      </p:sp>
      <p:sp>
        <p:nvSpPr>
          <p:cNvPr id="114" name="Google Shape;114;p18"/>
          <p:cNvSpPr/>
          <p:nvPr/>
        </p:nvSpPr>
        <p:spPr>
          <a:xfrm>
            <a:off x="9872067" y="4569738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04C4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504C49"/>
                </a:solidFill>
                <a:latin typeface="Arial"/>
                <a:ea typeface="Arial"/>
                <a:cs typeface="Arial"/>
                <a:sym typeface="Arial"/>
              </a:rPr>
              <a:t>Efficient search functionality enabling quick retrieval of employee information within large datasets.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0" name="Google Shape;12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/>
          <p:nvPr/>
        </p:nvSpPr>
        <p:spPr>
          <a:xfrm>
            <a:off x="225150" y="362905"/>
            <a:ext cx="75564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01B18"/>
              </a:buClr>
              <a:buSzPts val="4450"/>
              <a:buFont typeface="Platypi Medium"/>
              <a:buNone/>
            </a:pPr>
            <a:r>
              <a:rPr b="0" i="0" lang="en-US" sz="3000" u="none" cap="none" strike="noStrike">
                <a:solidFill>
                  <a:srgbClr val="201B18"/>
                </a:solidFill>
                <a:latin typeface="Platypi Medium"/>
                <a:ea typeface="Platypi Medium"/>
                <a:cs typeface="Platypi Medium"/>
                <a:sym typeface="Platypi Medium"/>
              </a:rPr>
              <a:t>Interactive Dashboard &amp; HR Analytics</a:t>
            </a:r>
            <a:endParaRPr b="0" i="0" sz="3000" u="none" cap="none" strike="noStrike"/>
          </a:p>
        </p:txBody>
      </p:sp>
      <p:sp>
        <p:nvSpPr>
          <p:cNvPr id="122" name="Google Shape;122;p19"/>
          <p:cNvSpPr txBox="1"/>
          <p:nvPr/>
        </p:nvSpPr>
        <p:spPr>
          <a:xfrm>
            <a:off x="361475" y="1090475"/>
            <a:ext cx="8532600" cy="4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Quick Actions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One-click access to: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View </a:t>
            </a:r>
            <a:r>
              <a:rPr lang="en-US" sz="2000">
                <a:solidFill>
                  <a:schemeClr val="dk1"/>
                </a:solidFill>
              </a:rPr>
              <a:t>Team Members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Onboard New Employees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Check personal notifications and announcements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Analytics &amp; Trends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Employee Statistics</a:t>
            </a:r>
            <a:endParaRPr b="1"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Headcount by department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New hires vs. departures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Salary Statistics &amp; Trends</a:t>
            </a:r>
            <a:endParaRPr b="1"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Average salary by role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Month-over-month analysis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